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290" r:id="rId5"/>
  </p:sldIdLst>
  <p:sldSz cx="6858000" cy="9906000" type="A4"/>
  <p:notesSz cx="6807200" cy="9939338"/>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97" autoAdjust="0"/>
    <p:restoredTop sz="96829" autoAdjust="0"/>
  </p:normalViewPr>
  <p:slideViewPr>
    <p:cSldViewPr snapToGrid="0" snapToObjects="1">
      <p:cViewPr varScale="1">
        <p:scale>
          <a:sx n="56" d="100"/>
          <a:sy n="56" d="100"/>
        </p:scale>
        <p:origin x="2535" y="48"/>
      </p:cViewPr>
      <p:guideLst>
        <p:guide orient="horz" pos="3120"/>
        <p:guide pos="2160"/>
      </p:guideLst>
    </p:cSldViewPr>
  </p:slideViewPr>
  <p:notesTextViewPr>
    <p:cViewPr>
      <p:scale>
        <a:sx n="100" d="100"/>
        <a:sy n="100" d="100"/>
      </p:scale>
      <p:origin x="0" y="0"/>
    </p:cViewPr>
  </p:notesTextViewPr>
  <p:sorterViewPr>
    <p:cViewPr>
      <p:scale>
        <a:sx n="100" d="100"/>
        <a:sy n="100" d="100"/>
      </p:scale>
      <p:origin x="0" y="2214"/>
    </p:cViewPr>
  </p:sorterViewPr>
  <p:notesViewPr>
    <p:cSldViewPr snapToGrid="0" snapToObjects="1">
      <p:cViewPr varScale="1">
        <p:scale>
          <a:sx n="76" d="100"/>
          <a:sy n="76" d="100"/>
        </p:scale>
        <p:origin x="-828" y="-10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C5077A1-450E-408F-B206-3DB20FCC2838}" type="datetimeFigureOut">
              <a:rPr kumimoji="1" lang="ja-JP" altLang="en-US" smtClean="0"/>
              <a:t>2024/5/12</a:t>
            </a:fld>
            <a:endParaRPr kumimoji="1" lang="ja-JP" altLang="en-US"/>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FF8625AC-4554-441D-9B7A-8D9BEC8F0E3F}" type="slidenum">
              <a:rPr kumimoji="1" lang="ja-JP" altLang="en-US" smtClean="0"/>
              <a:t>‹#›</a:t>
            </a:fld>
            <a:endParaRPr kumimoji="1" lang="ja-JP" altLang="en-US"/>
          </a:p>
        </p:txBody>
      </p:sp>
    </p:spTree>
    <p:extLst>
      <p:ext uri="{BB962C8B-B14F-4D97-AF65-F5344CB8AC3E}">
        <p14:creationId xmlns:p14="http://schemas.microsoft.com/office/powerpoint/2010/main" val="42142365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844754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741080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3902058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261601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2179408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C6018D4-0BCC-474B-BAB3-076CC35EE01F}" type="datetimeFigureOut">
              <a:rPr kumimoji="1" lang="ja-JP" altLang="en-US" smtClean="0"/>
              <a:t>2024/5/12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791587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C6018D4-0BCC-474B-BAB3-076CC35EE01F}" type="datetimeFigureOut">
              <a:rPr kumimoji="1" lang="ja-JP" altLang="en-US" smtClean="0"/>
              <a:t>2024/5/12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733687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C6018D4-0BCC-474B-BAB3-076CC35EE01F}" type="datetimeFigureOut">
              <a:rPr kumimoji="1" lang="ja-JP" altLang="en-US" smtClean="0"/>
              <a:t>2024/5/12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3432357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C6018D4-0BCC-474B-BAB3-076CC35EE01F}" type="datetimeFigureOut">
              <a:rPr kumimoji="1" lang="ja-JP" altLang="en-US" smtClean="0"/>
              <a:t>2024/5/12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067491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6018D4-0BCC-474B-BAB3-076CC35EE01F}" type="datetimeFigureOut">
              <a:rPr kumimoji="1" lang="ja-JP" altLang="en-US" smtClean="0"/>
              <a:t>2024/5/12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3273231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6018D4-0BCC-474B-BAB3-076CC35EE01F}" type="datetimeFigureOut">
              <a:rPr kumimoji="1" lang="ja-JP" altLang="en-US" smtClean="0"/>
              <a:t>2024/5/12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978433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EC6018D4-0BCC-474B-BAB3-076CC35EE01F}" type="datetimeFigureOut">
              <a:rPr kumimoji="1" lang="ja-JP" altLang="en-US" smtClean="0"/>
              <a:t>2024/5/12</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2632476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14116" y="8270476"/>
            <a:ext cx="6301422" cy="276999"/>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kumimoji="1" lang="ja-JP" altLang="en-US" sz="1200"/>
              <a:t>氏名</a:t>
            </a:r>
            <a:r>
              <a:rPr kumimoji="1" lang="en-US" altLang="ja-JP" sz="1200"/>
              <a:t>:</a:t>
            </a:r>
            <a:r>
              <a:rPr kumimoji="1" lang="ja-JP" altLang="en-US" sz="1200"/>
              <a:t>　　　　　　　　　　　　　　</a:t>
            </a:r>
            <a:r>
              <a:rPr kumimoji="1" lang="en-US" altLang="ja-JP" sz="1200"/>
              <a:t>TEL:</a:t>
            </a:r>
            <a:r>
              <a:rPr kumimoji="1" lang="ja-JP" altLang="en-US" sz="1200"/>
              <a:t>　　　　　　　　　　　　　　お支払方法</a:t>
            </a:r>
            <a:r>
              <a:rPr lang="ja-JP" altLang="en-US" sz="1200"/>
              <a:t>（</a:t>
            </a:r>
            <a:r>
              <a:rPr lang="en-US" altLang="ja-JP" sz="1200"/>
              <a:t>○</a:t>
            </a:r>
            <a:r>
              <a:rPr lang="ja-JP" altLang="en-US" sz="1200"/>
              <a:t>で囲む）　</a:t>
            </a:r>
            <a:r>
              <a:rPr lang="en-US" altLang="ja-JP" sz="1200"/>
              <a:t> </a:t>
            </a:r>
            <a:r>
              <a:rPr lang="ja-JP" altLang="en-US" sz="1200"/>
              <a:t>校費・私費</a:t>
            </a:r>
            <a:r>
              <a:rPr kumimoji="1" lang="en-US" altLang="ja-JP" sz="1200"/>
              <a:t> </a:t>
            </a:r>
            <a:r>
              <a:rPr kumimoji="1" lang="ja-JP" altLang="en-US" sz="1200"/>
              <a:t>　　　　</a:t>
            </a:r>
          </a:p>
        </p:txBody>
      </p:sp>
      <p:sp>
        <p:nvSpPr>
          <p:cNvPr id="5" name="テキスト ボックス 4"/>
          <p:cNvSpPr txBox="1"/>
          <p:nvPr/>
        </p:nvSpPr>
        <p:spPr>
          <a:xfrm>
            <a:off x="294425" y="8753419"/>
            <a:ext cx="6292375" cy="276999"/>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ja-JP" sz="1200"/>
              <a:t>学部名；　　　　　　 　　</a:t>
            </a:r>
            <a:r>
              <a:rPr lang="ja-JP" altLang="en-US" sz="1200"/>
              <a:t>　　　</a:t>
            </a:r>
            <a:r>
              <a:rPr lang="ja-JP" altLang="ja-JP" sz="1200"/>
              <a:t>学科名：　　　　　　　</a:t>
            </a:r>
            <a:r>
              <a:rPr lang="ja-JP" altLang="en-US" sz="1200"/>
              <a:t>　　　　　</a:t>
            </a:r>
            <a:r>
              <a:rPr lang="ja-JP" altLang="ja-JP" sz="1200"/>
              <a:t>研究科</a:t>
            </a:r>
            <a:r>
              <a:rPr lang="en-US" altLang="ja-JP" sz="1200"/>
              <a:t>or</a:t>
            </a:r>
            <a:r>
              <a:rPr lang="ja-JP" altLang="ja-JP" sz="1200"/>
              <a:t>研究室名：　　　　　　　　　　　　　</a:t>
            </a:r>
          </a:p>
        </p:txBody>
      </p:sp>
      <p:cxnSp>
        <p:nvCxnSpPr>
          <p:cNvPr id="6" name="直線コネクタ 5"/>
          <p:cNvCxnSpPr/>
          <p:nvPr/>
        </p:nvCxnSpPr>
        <p:spPr>
          <a:xfrm>
            <a:off x="322837" y="8646547"/>
            <a:ext cx="6212324" cy="0"/>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直線コネクタ 6"/>
          <p:cNvCxnSpPr/>
          <p:nvPr/>
        </p:nvCxnSpPr>
        <p:spPr>
          <a:xfrm>
            <a:off x="294425" y="9092478"/>
            <a:ext cx="6301421" cy="0"/>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pic>
        <p:nvPicPr>
          <p:cNvPr id="10" name="図 9" descr="大学生協ロゴ のコピー.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7638" y="9333087"/>
            <a:ext cx="412067" cy="490025"/>
          </a:xfrm>
          <a:prstGeom prst="rect">
            <a:avLst/>
          </a:prstGeom>
        </p:spPr>
      </p:pic>
      <p:sp>
        <p:nvSpPr>
          <p:cNvPr id="12" name="テキスト ボックス 15"/>
          <p:cNvSpPr txBox="1"/>
          <p:nvPr/>
        </p:nvSpPr>
        <p:spPr>
          <a:xfrm>
            <a:off x="4462091" y="9518031"/>
            <a:ext cx="1755547" cy="246221"/>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kumimoji="1" lang="ja-JP" altLang="en-US" sz="1000" dirty="0"/>
              <a:t>発行：</a:t>
            </a:r>
            <a:r>
              <a:rPr kumimoji="1" lang="en-US" altLang="ja-JP" sz="1000" dirty="0"/>
              <a:t>2024</a:t>
            </a:r>
            <a:r>
              <a:rPr kumimoji="1" lang="ja-JP" altLang="en-US" sz="1000" dirty="0"/>
              <a:t>年</a:t>
            </a:r>
            <a:r>
              <a:rPr lang="en-US" altLang="ja-JP" sz="1000" dirty="0"/>
              <a:t>05</a:t>
            </a:r>
            <a:r>
              <a:rPr kumimoji="1" lang="ja-JP" altLang="en-US" sz="1000" dirty="0"/>
              <a:t>月</a:t>
            </a:r>
            <a:r>
              <a:rPr kumimoji="1" lang="en-US" altLang="ja-JP" sz="1000" dirty="0"/>
              <a:t>08</a:t>
            </a:r>
            <a:r>
              <a:rPr kumimoji="1" lang="ja-JP" altLang="en-US" sz="1000" dirty="0"/>
              <a:t>日</a:t>
            </a:r>
          </a:p>
        </p:txBody>
      </p:sp>
      <p:sp>
        <p:nvSpPr>
          <p:cNvPr id="19" name="テキスト ボックス 18"/>
          <p:cNvSpPr txBox="1"/>
          <p:nvPr/>
        </p:nvSpPr>
        <p:spPr>
          <a:xfrm>
            <a:off x="233083" y="6400866"/>
            <a:ext cx="6555589" cy="706668"/>
          </a:xfrm>
          <a:prstGeom prst="rect">
            <a:avLst/>
          </a:prstGeom>
          <a:noFill/>
        </p:spPr>
        <p:txBody>
          <a:bodyPr wrap="square" rtlCol="0">
            <a:spAutoFit/>
          </a:bodyPr>
          <a:lstStyle/>
          <a:p>
            <a:pPr algn="ctr">
              <a:lnSpc>
                <a:spcPct val="110000"/>
              </a:lnSpc>
            </a:pPr>
            <a:r>
              <a:rPr kumimoji="1" lang="ja-JP" altLang="en-US" sz="2400" dirty="0">
                <a:solidFill>
                  <a:srgbClr val="FF0000"/>
                </a:solidFill>
                <a:latin typeface="ＭＳ Ｐゴシック" panose="020B0600070205080204" pitchFamily="50" charset="-128"/>
                <a:ea typeface="ＭＳ Ｐゴシック" panose="020B0600070205080204" pitchFamily="50" charset="-128"/>
                <a:cs typeface="ヒラギノ角ゴ Std W8"/>
              </a:rPr>
              <a:t>組合員価格は生協店舗にお尋ねください</a:t>
            </a:r>
            <a:endParaRPr lang="en-US" altLang="ja-JP" sz="2400" dirty="0">
              <a:solidFill>
                <a:srgbClr val="FF0000"/>
              </a:solidFill>
              <a:latin typeface="ＭＳ Ｐゴシック" panose="020B0600070205080204" pitchFamily="50" charset="-128"/>
              <a:ea typeface="ＭＳ Ｐゴシック" panose="020B0600070205080204" pitchFamily="50" charset="-128"/>
              <a:cs typeface="ヒラギノ角ゴ Std W8"/>
            </a:endParaRPr>
          </a:p>
          <a:p>
            <a:pPr algn="ctr">
              <a:lnSpc>
                <a:spcPct val="110000"/>
              </a:lnSpc>
            </a:pPr>
            <a:r>
              <a:rPr lang="ja-JP" altLang="en-US" sz="1400" dirty="0">
                <a:solidFill>
                  <a:srgbClr val="FF0000"/>
                </a:solidFill>
                <a:latin typeface="+mj-ea"/>
                <a:ea typeface="+mj-ea"/>
                <a:cs typeface="ヒラギノ角ゴ Std W8"/>
              </a:rPr>
              <a:t>＊海外からの仕入れのため為替レートの変動により価格は変動します。</a:t>
            </a:r>
            <a:endParaRPr lang="en-US" altLang="ja-JP" sz="1400" dirty="0">
              <a:solidFill>
                <a:srgbClr val="FF0000"/>
              </a:solidFill>
              <a:latin typeface="+mj-ea"/>
              <a:ea typeface="+mj-ea"/>
              <a:cs typeface="ヒラギノ角ゴ Std W8"/>
            </a:endParaRPr>
          </a:p>
        </p:txBody>
      </p:sp>
      <p:sp>
        <p:nvSpPr>
          <p:cNvPr id="21" name="テキスト ボックス 20"/>
          <p:cNvSpPr txBox="1"/>
          <p:nvPr/>
        </p:nvSpPr>
        <p:spPr>
          <a:xfrm>
            <a:off x="145037" y="4917130"/>
            <a:ext cx="2412002" cy="1384995"/>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l" rtl="0" fontAlgn="base"/>
            <a:r>
              <a:rPr lang="ja-JP" altLang="en-US" sz="1200" b="0" i="0" u="none" strike="noStrike" dirty="0">
                <a:solidFill>
                  <a:srgbClr val="000000"/>
                </a:solidFill>
                <a:effectLst/>
                <a:latin typeface="Meiryo UI" panose="020B0604030504040204" pitchFamily="50" charset="-128"/>
                <a:ea typeface="ＭＳ Ｐ明朝" panose="02020600040205080304" pitchFamily="18" charset="-128"/>
              </a:rPr>
              <a:t>●著者：</a:t>
            </a:r>
            <a:r>
              <a:rPr lang="en-US" altLang="ja-JP" sz="1200" b="0" i="0" u="none" strike="noStrike" dirty="0" err="1">
                <a:solidFill>
                  <a:srgbClr val="000000"/>
                </a:solidFill>
                <a:effectLst/>
                <a:latin typeface="ＭＳ Ｐ明朝" panose="02020600040205080304" pitchFamily="18" charset="-128"/>
                <a:ea typeface="ＭＳ Ｐ明朝" panose="02020600040205080304" pitchFamily="18" charset="-128"/>
              </a:rPr>
              <a:t>Wallwork</a:t>
            </a:r>
            <a:r>
              <a:rPr lang="en-US" altLang="ja-JP" sz="1200" b="0" i="0" u="none" strike="noStrike" dirty="0">
                <a:solidFill>
                  <a:srgbClr val="000000"/>
                </a:solidFill>
                <a:effectLst/>
                <a:latin typeface="ＭＳ Ｐ明朝" panose="02020600040205080304" pitchFamily="18" charset="-128"/>
                <a:ea typeface="ＭＳ Ｐ明朝" panose="02020600040205080304" pitchFamily="18" charset="-128"/>
              </a:rPr>
              <a:t>, Adrian</a:t>
            </a:r>
          </a:p>
          <a:p>
            <a:pPr algn="l" rtl="0" fontAlgn="base"/>
            <a:r>
              <a:rPr lang="ja-JP" altLang="ja-JP" sz="1200" b="0" i="0" u="none" strike="noStrike" dirty="0">
                <a:solidFill>
                  <a:srgbClr val="000000"/>
                </a:solidFill>
                <a:effectLst/>
                <a:latin typeface="Meiryo UI" panose="020B0604030504040204" pitchFamily="50" charset="-128"/>
                <a:ea typeface="ＭＳ Ｐ明朝" panose="02020600040205080304" pitchFamily="18" charset="-128"/>
              </a:rPr>
              <a:t>●</a:t>
            </a:r>
            <a:r>
              <a:rPr lang="ja-JP" altLang="en-US" sz="1200" dirty="0">
                <a:solidFill>
                  <a:srgbClr val="000000"/>
                </a:solidFill>
                <a:latin typeface="ＭＳ Ｐ明朝" panose="02020600040205080304" pitchFamily="18" charset="-128"/>
                <a:ea typeface="ＭＳ Ｐ明朝" panose="02020600040205080304" pitchFamily="18" charset="-128"/>
              </a:rPr>
              <a:t>出版社</a:t>
            </a:r>
            <a:r>
              <a:rPr lang="ja-JP" altLang="ja-JP" sz="1200" b="0" i="0" u="none" strike="noStrike" dirty="0">
                <a:solidFill>
                  <a:srgbClr val="000000"/>
                </a:solidFill>
                <a:effectLst/>
                <a:latin typeface="ＭＳ Ｐ明朝" panose="02020600040205080304" pitchFamily="18" charset="-128"/>
                <a:ea typeface="ＭＳ Ｐ明朝" panose="02020600040205080304" pitchFamily="18" charset="-128"/>
              </a:rPr>
              <a:t>：</a:t>
            </a:r>
            <a:r>
              <a:rPr lang="en-US" altLang="ja-JP" sz="1200" b="0" i="0" dirty="0">
                <a:effectLst/>
                <a:highlight>
                  <a:srgbClr val="F8FFF8"/>
                </a:highlight>
                <a:latin typeface="ＭＳ Ｐ明朝" panose="02020600040205080304" pitchFamily="18" charset="-128"/>
                <a:ea typeface="ＭＳ Ｐ明朝" panose="02020600040205080304" pitchFamily="18" charset="-128"/>
              </a:rPr>
              <a:t>Springer-Verlag GmbH</a:t>
            </a:r>
          </a:p>
          <a:p>
            <a:pPr algn="l" rtl="0" fontAlgn="base"/>
            <a:r>
              <a:rPr lang="ja-JP" altLang="ja-JP" sz="1200" b="0" i="0" u="none" strike="noStrike" dirty="0">
                <a:solidFill>
                  <a:srgbClr val="000000"/>
                </a:solidFill>
                <a:effectLst/>
                <a:latin typeface="ＭＳ Ｐ明朝" panose="02020600040205080304" pitchFamily="18" charset="-128"/>
                <a:ea typeface="ＭＳ Ｐ明朝" panose="02020600040205080304" pitchFamily="18" charset="-128"/>
              </a:rPr>
              <a:t>●</a:t>
            </a:r>
            <a:r>
              <a:rPr lang="en-US" altLang="ja-JP" sz="1200" b="0" i="0" u="none" strike="noStrike" dirty="0">
                <a:solidFill>
                  <a:srgbClr val="000000"/>
                </a:solidFill>
                <a:effectLst/>
                <a:latin typeface="ＭＳ Ｐ明朝" panose="02020600040205080304" pitchFamily="18" charset="-128"/>
                <a:ea typeface="ＭＳ Ｐ明朝" panose="02020600040205080304" pitchFamily="18" charset="-128"/>
              </a:rPr>
              <a:t>ISBN</a:t>
            </a:r>
            <a:r>
              <a:rPr lang="ja-JP" altLang="ja-JP" sz="1200" b="0" i="0" u="none" strike="noStrike" dirty="0">
                <a:solidFill>
                  <a:srgbClr val="000000"/>
                </a:solidFill>
                <a:effectLst/>
                <a:latin typeface="ＭＳ Ｐ明朝" panose="02020600040205080304" pitchFamily="18" charset="-128"/>
                <a:ea typeface="ＭＳ Ｐ明朝" panose="02020600040205080304" pitchFamily="18" charset="-128"/>
              </a:rPr>
              <a:t>：</a:t>
            </a:r>
            <a:r>
              <a:rPr lang="en-US" altLang="ja-JP" sz="1200" b="0" i="0" u="none" strike="noStrike" dirty="0">
                <a:solidFill>
                  <a:srgbClr val="000000"/>
                </a:solidFill>
                <a:effectLst/>
                <a:latin typeface="ＭＳ Ｐ明朝" panose="02020600040205080304" pitchFamily="18" charset="-128"/>
                <a:ea typeface="ＭＳ Ｐ明朝" panose="02020600040205080304" pitchFamily="18" charset="-128"/>
              </a:rPr>
              <a:t>978-3-031-48146-8</a:t>
            </a:r>
            <a:endParaRPr lang="en-US" altLang="ja-JP" sz="1200" b="0" i="0" dirty="0">
              <a:solidFill>
                <a:srgbClr val="000000"/>
              </a:solidFill>
              <a:effectLst/>
              <a:latin typeface="ＭＳ Ｐ明朝" panose="02020600040205080304" pitchFamily="18" charset="-128"/>
              <a:ea typeface="ＭＳ Ｐ明朝" panose="02020600040205080304" pitchFamily="18" charset="-128"/>
            </a:endParaRPr>
          </a:p>
          <a:p>
            <a:pPr algn="l" rtl="0" fontAlgn="base"/>
            <a:r>
              <a:rPr lang="ja-JP" altLang="ja-JP" sz="1200" b="0" i="0" u="none" strike="noStrike" dirty="0">
                <a:solidFill>
                  <a:srgbClr val="000000"/>
                </a:solidFill>
                <a:effectLst/>
                <a:latin typeface="ＭＳ Ｐ明朝" panose="02020600040205080304" pitchFamily="18" charset="-128"/>
                <a:ea typeface="ＭＳ Ｐ明朝" panose="02020600040205080304" pitchFamily="18" charset="-128"/>
              </a:rPr>
              <a:t>●</a:t>
            </a:r>
            <a:r>
              <a:rPr lang="en-US" altLang="ja-JP" sz="1200" b="0" i="0" u="none" strike="noStrike" dirty="0">
                <a:solidFill>
                  <a:srgbClr val="000000"/>
                </a:solidFill>
                <a:effectLst/>
                <a:latin typeface="ＭＳ Ｐ明朝" panose="02020600040205080304" pitchFamily="18" charset="-128"/>
                <a:ea typeface="ＭＳ Ｐ明朝" panose="02020600040205080304" pitchFamily="18" charset="-128"/>
              </a:rPr>
              <a:t>paper</a:t>
            </a:r>
            <a:r>
              <a:rPr lang="ja-JP" altLang="en-US" sz="1200" b="0" i="0" u="none" strike="noStrike" dirty="0">
                <a:solidFill>
                  <a:srgbClr val="000000"/>
                </a:solidFill>
                <a:effectLst/>
                <a:latin typeface="ＭＳ Ｐ明朝" panose="02020600040205080304" pitchFamily="18" charset="-128"/>
                <a:ea typeface="ＭＳ Ｐ明朝" panose="02020600040205080304" pitchFamily="18" charset="-128"/>
              </a:rPr>
              <a:t>　</a:t>
            </a:r>
            <a:r>
              <a:rPr lang="en-US" altLang="ja-JP" sz="1200" b="0" i="0" u="none" strike="noStrike" dirty="0">
                <a:solidFill>
                  <a:srgbClr val="000000"/>
                </a:solidFill>
                <a:effectLst/>
                <a:latin typeface="ＭＳ Ｐ明朝" panose="02020600040205080304" pitchFamily="18" charset="-128"/>
                <a:ea typeface="ＭＳ Ｐ明朝" panose="02020600040205080304" pitchFamily="18" charset="-128"/>
              </a:rPr>
              <a:t>193 p. 35 illus., 26 illus. in color.</a:t>
            </a:r>
            <a:endParaRPr lang="en-US" altLang="ja-JP" sz="1200" b="0" i="0" dirty="0">
              <a:solidFill>
                <a:srgbClr val="000000"/>
              </a:solidFill>
              <a:effectLst/>
              <a:latin typeface="ＭＳ Ｐ明朝" panose="02020600040205080304" pitchFamily="18" charset="-128"/>
              <a:ea typeface="ＭＳ Ｐ明朝" panose="02020600040205080304" pitchFamily="18" charset="-128"/>
            </a:endParaRPr>
          </a:p>
          <a:p>
            <a:pPr algn="l" rtl="0" fontAlgn="base"/>
            <a:r>
              <a:rPr lang="ja-JP" altLang="ja-JP" sz="1200" b="0" i="0" u="none" strike="noStrike" dirty="0">
                <a:solidFill>
                  <a:srgbClr val="000000"/>
                </a:solidFill>
                <a:effectLst/>
                <a:latin typeface="ＭＳ Ｐ明朝" panose="02020600040205080304" pitchFamily="18" charset="-128"/>
                <a:ea typeface="ＭＳ Ｐ明朝" panose="02020600040205080304" pitchFamily="18" charset="-128"/>
              </a:rPr>
              <a:t>●刊行：</a:t>
            </a:r>
            <a:r>
              <a:rPr lang="en-US" altLang="ja-JP" sz="1200" b="0" i="0" u="none" strike="noStrike" dirty="0">
                <a:solidFill>
                  <a:srgbClr val="000000"/>
                </a:solidFill>
                <a:effectLst/>
                <a:latin typeface="ＭＳ Ｐ明朝" panose="02020600040205080304" pitchFamily="18" charset="-128"/>
                <a:ea typeface="ＭＳ Ｐ明朝" panose="02020600040205080304" pitchFamily="18" charset="-128"/>
              </a:rPr>
              <a:t>2024</a:t>
            </a:r>
            <a:r>
              <a:rPr lang="ja-JP" altLang="ja-JP" sz="1200" b="0" i="0" u="none" strike="noStrike" dirty="0">
                <a:solidFill>
                  <a:srgbClr val="000000"/>
                </a:solidFill>
                <a:effectLst/>
                <a:latin typeface="ＭＳ Ｐ明朝" panose="02020600040205080304" pitchFamily="18" charset="-128"/>
                <a:ea typeface="ＭＳ Ｐ明朝" panose="02020600040205080304" pitchFamily="18" charset="-128"/>
              </a:rPr>
              <a:t>年</a:t>
            </a:r>
            <a:r>
              <a:rPr lang="en-US" altLang="ja-JP" sz="1200" dirty="0">
                <a:solidFill>
                  <a:srgbClr val="000000"/>
                </a:solidFill>
                <a:latin typeface="ＭＳ Ｐ明朝" panose="02020600040205080304" pitchFamily="18" charset="-128"/>
                <a:ea typeface="ＭＳ Ｐ明朝" panose="02020600040205080304" pitchFamily="18" charset="-128"/>
              </a:rPr>
              <a:t>06</a:t>
            </a:r>
            <a:r>
              <a:rPr lang="ja-JP" altLang="ja-JP" sz="1200" b="0" i="0" u="none" strike="noStrike" dirty="0">
                <a:solidFill>
                  <a:srgbClr val="000000"/>
                </a:solidFill>
                <a:effectLst/>
                <a:latin typeface="ＭＳ Ｐ明朝" panose="02020600040205080304" pitchFamily="18" charset="-128"/>
                <a:ea typeface="ＭＳ Ｐ明朝" panose="02020600040205080304" pitchFamily="18" charset="-128"/>
              </a:rPr>
              <a:t>月</a:t>
            </a:r>
            <a:r>
              <a:rPr lang="en-US" altLang="ja-JP" sz="1200" b="0" i="0" dirty="0">
                <a:solidFill>
                  <a:srgbClr val="000000"/>
                </a:solidFill>
                <a:effectLst/>
                <a:latin typeface="ＭＳ Ｐ明朝" panose="02020600040205080304" pitchFamily="18" charset="-128"/>
                <a:ea typeface="ＭＳ Ｐ明朝" panose="02020600040205080304" pitchFamily="18" charset="-128"/>
              </a:rPr>
              <a:t>​​</a:t>
            </a:r>
          </a:p>
          <a:p>
            <a:pPr algn="l" rtl="0" fontAlgn="base"/>
            <a:r>
              <a:rPr lang="ja-JP" altLang="ja-JP" sz="1200" b="0" i="0" u="none" strike="noStrike" dirty="0">
                <a:solidFill>
                  <a:srgbClr val="000000"/>
                </a:solidFill>
                <a:effectLst/>
                <a:latin typeface="ＭＳ Ｐ明朝" panose="02020600040205080304" pitchFamily="18" charset="-128"/>
                <a:ea typeface="ＭＳ Ｐ明朝" panose="02020600040205080304" pitchFamily="18" charset="-128"/>
              </a:rPr>
              <a:t>●</a:t>
            </a:r>
            <a:r>
              <a:rPr lang="ja-JP" altLang="ja-JP" sz="1200" b="0" i="0" u="none" strike="noStrike">
                <a:solidFill>
                  <a:srgbClr val="000000"/>
                </a:solidFill>
                <a:effectLst/>
                <a:latin typeface="ＭＳ Ｐ明朝" panose="02020600040205080304" pitchFamily="18" charset="-128"/>
                <a:ea typeface="ＭＳ Ｐ明朝" panose="02020600040205080304" pitchFamily="18" charset="-128"/>
              </a:rPr>
              <a:t>分野：</a:t>
            </a:r>
            <a:r>
              <a:rPr lang="ja-JP" altLang="en-US" sz="1200" b="0" i="0" u="none" strike="noStrike">
                <a:solidFill>
                  <a:srgbClr val="000000"/>
                </a:solidFill>
                <a:effectLst/>
                <a:latin typeface="ＭＳ Ｐ明朝" panose="02020600040205080304" pitchFamily="18" charset="-128"/>
                <a:ea typeface="ＭＳ Ｐ明朝" panose="02020600040205080304" pitchFamily="18" charset="-128"/>
              </a:rPr>
              <a:t>言語教育・教授法</a:t>
            </a:r>
            <a:endParaRPr lang="en-US" altLang="ja-JP" sz="1200" b="0" i="0" dirty="0">
              <a:solidFill>
                <a:srgbClr val="000000"/>
              </a:solidFill>
              <a:effectLst/>
              <a:latin typeface="ＭＳ Ｐ明朝" panose="02020600040205080304" pitchFamily="18" charset="-128"/>
              <a:ea typeface="ＭＳ Ｐ明朝" panose="02020600040205080304" pitchFamily="18" charset="-128"/>
            </a:endParaRPr>
          </a:p>
        </p:txBody>
      </p:sp>
      <p:sp>
        <p:nvSpPr>
          <p:cNvPr id="11" name="AutoShape 4" descr="data:image/jpeg;base64,/9j/4AAQSkZJRgABAQAAAQABAAD/2wBDABQODxIPDRQSEBIXFRQYHjIhHhwcHj0sLiQySUBMS0dARkVQWnNiUFVtVkVGZIhlbXd7gYKBTmCNl4x9lnN+gXz/2wBDARUXFx4aHjshITt8U0ZTfHx8fHx8fHx8fHx8fHx8fHx8fHx8fHx8fHx8fHx8fHx8fHx8fHx8fHx8fHx8fHx8fHz/wAARCAEVANw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B1TUr6PVLxI725RFncKqysABuPA5qr/auo/8AP/df9/m/xo1f/kL3v/XxJ/6EaqUAW/7V1H/n/uv+/wA3+NH9q6j/AM/91/3+b/GqlFAFv+1dR/5/7r/v83+NH9q6j/z/AN1/3+b/ABqpRQBb/tXUf+f+6/7/ADf40f2rqP8Az/3X/f5v8aqUUAW/7V1H/n/uv+/zf40f2rqP/P8A3X/f5v8AGqlFAFv+1dR/5/7r/v8AN/jR/auo/wDP/df9/m/xqpRQB2LXFxnieX/vs0n2i4/5+Jf++zTH+9SV7qjG2x5nM+5J9ouP+fiX/vs1W1K7uo7F3S6mVgRyJCD1qWqmq/8AIOk+o/nWdWMfZvQqDfMtTJ/tXUf+f+6/7/N/jR/auo/8/wDdf9/m/wAaqUV4x6Jb/tXUf+f+6/7/ADf40f2rqP8Az/3X/f5v8aqUUAW/7V1H/n/uv+/zf40f2rqP/P8A3X/f5v8AGqlFAFv+1dR/5/7r/v8AN/jR/auo/wDP/df9/m/xqpRQBb/tXUf+f+6/7/N/jR/auo/8/wDdf9/m/wAaqUUAW/7V1H/n/uv+/wA3+Ndl4QmlutLle5keZxOQGkYsQNq8c1wVdz4I/wCQRN/18H/0FaAOR1f/AJC97/18Sf8AoRqpVvV/+Qve/wDXxJ/6EaqUAFFFFABRRRQAUUUUAFFFFABRRRTA7IbBnepJyfxGOP1pcwZJMZIJXgduu7+lcj9quP8AnvJ/32aPtM//AD2k/wC+zXb9aj2Zy+wfc69TBtQPGSwYF2xwRxnA/P8Az0ztYA/s9yq4xtz7nPWsH7TP/wA9pP8Avs0jTzOu15XZfQsSKmWITi1Z6jVFpp3I6KKK4zpCiiigAooooAKKKKACiiigArufBH/IIm/6+D/6CtcNXc+CP+QRN/18H/0FaAOR1f8A5C97/wBfEn/oRqpVvV/+Qve/9fEn/oRqpQAUUUUAFFFFABRRRQAUUUUAFPiiaaVI0GWcgDJxTKs2jxxCWSTJOzYqg4Jzwf0zTEyBo3V2QqdyZDD0xSvGUVGOMONw+mSP6Vd81WuHkhcIZoSCGYcN3BPvjP41E7xtYIqsolVfmz1I3Hgfz/H2osK5VZSrEHGR6HNJVxpkja4aLZuJXYcdPXHpUqPEZbpQyJE7ZEgIBA56DuPYe1Fh3KDRsqK5HyvnafXFNpSSQAScDp7UlIYUUUUAFFFFABRRRQAUUUUAFdz4I/5BE3/Xwf8A0Fa4au58Ef8AIIm/6+D/AOgrQByOr/8AIXvf+viT/wBCNVKt6v8A8he9/wCviT/0I1UoAKKKKACiiigCezs5r2Ux26gsql2LMFAUdSSeKmuNKu7e3NwypJCpwzxSLIFPvtJx+NWPD8byzXscalnezkCqOpOBU1laXGlwXlxfo1uktu8KI/DSMwwMDrgdc+1AGTHbSywTTomY4ceYcjjJwKirY0iLz9L1SMyxxArF88hwo+aoP7KX/oI2H/f0/wCFAFZrKdL77G6hZ9/l7Swxu+vSopYnhleKVSsiMVZT2Iq74g/5Dt9/12b+daK3EE8Ca1cEPc2wETxsCfNlA/dsfbAJP+570AYtxaT21x9nljIm4+QckZ6Djv7Vc/sG+yUCwmYDJgEyGQcZ+7nP4VWtL17fUor1x5rpKJG3H7xzk81avNNEqS3mnTfarcZd1PEsQ/2l/HqMjigDPt4JLmTy4V3NtZsZxwASf0BqOtHQv+Qgf+uE3/otqf4fQfbpLggM1rBJOgPQso4/XB/CgBg0S7wPNMEEhAIimnVHP/AScj8apTwyW8zwzIUkQ4ZT2NNkd5ZGkkYs7ElmJyST3ptAFqLT7iWwmvUUeRCwViTznjoO/UfnVWuhjdbS8sdMlysbQmO44xhpRk5+mU/75rBmieCZ4pBteNirD0IODQA65t5bWYwzrtkABIyDwQCOnsRUVafiH/kLyf8AXOL/ANFrWZQAUUUUAFFFFABXc+CP+QRN/wBfB/8AQVrhq7nwR/yCJv8Ar4P/AKCtAHI6v/yF73/r4k/9CNVKt6v/AMhe9/6+JP8A0I1UoAKKKKACiitC3sIVtVu7+doYXJEaRrueTHBIGQAPc0AJpM8UBvPOcJvtZEXjqxHAqh161bu47ARCSynmLbsGKaMAgeoIJBpJ7MRafa3W/JnZxtx93bjv+NAEtnPFHpWoxO+JJRH5a4+9hsn9KoVa02zF/epbl/L3KzbsZ6KW/pSafa/br+C237PNcLuxnFAEmszR3Gr3c0LB43lJVh3FLHNEui3EBYea08bBcdQFbJ/Wlkj0ry38u5vC+DtDQKAT2z81O0bTF1SeSJ5xBtTKkrkFiwUD8yKAKVukUk6JPKYoicM4XdtHrjvWzp0dvo92t9Jf208aK22KFiWlyCMEEcDnnNYbKVYqwIYHBB6itG80oWulW1202ZJjhotv3ARlefcYP40ARaRNHBel5mCL5Uq5PqUYD9TTNOvDYXiT7BIoyroejqRgj8jSR2gfTprvfgxSIm3HXcDzn8KmsrGKS0kvbyVorVHEY2JuZ3POAMgDjnJoAlfTLSZjJZ6lbrCeQtwSkiexGDn8Kgs4rRdWjS4nVrRHy8m04ZRzjHXnp+NMvI7JUR7K4lfJIaOWPay++QSDVvTrHT76aC2F1cpcS4H+pUqD9d2cfhQA2bxBqks0jrezRh2LBVc4XJ6Co9YmhurpLqFwWnjV5lC42ydG/MjP41Hcpp6xZtZrl5M9JIlUY+oY1NFZWaafDdXk86+c7qqxRBsbcZzlh60AWtSt7a/vDcx6laIrog2uXDAhADnCnuKxpEEcroHVwpIDL0b3HtVvULFbVIJoJfPtrhSY5Nu05HBBHYg0moWItBBLE5ltrhN8chGPZgfcHigCnRVvULIWJiidybgpulTGBGT0X646/WqlABRRRQAV3Pgj/kETf9fB/wDQVrhq7nwR/wAgib/r4P8A6CtAHI6v/wAhe9/6+JP/AEI1Uq3q/wDyF73/AK+JP/QjVSgAooooAK1Ne3eZZH/ln9ji8v6Y5/XNZdaFtqERtFs7+AzwISY2RtrxZ64PIIPoaAM+twmzGg6f9tS4f95Ns8l1XHK5zkGs67ewMYSyhnDZyZJpAePTAFJPeedp9ra7MeQztuz97dj/AAoA1tFbTDqSi1iu1m8uTaZJVK/6tuoCis/w/wD8h2xx/wA9l/nUOm3n2C9S4KeZtVl25xnKlf603T7r7DfwXOzf5ThtucZxQBNcnSzC32VLwTZG0yOpX8cCnaYStpqTKSGWBSCOoPmJSNNpRRtlpdBiPlJuFIB/75qG1uvs8F1Hs3faIwmc42/MDn9KANK6tUv9YtrjhLe9T7RIQeExky/kVb9KTULlr3RnuWGPMv2IX+6NgwPwGB+FVYdVaLSZbLywzMTsl3HKK2NwH12j9fWoTeZ0oWXl9JzNvz6qBjH4UAWIP+RevP8Ar4i/k9RWN+tvHJb3MIuLSXBaPOCrDoynsefx6VHHd7NOmtNmfNkR92em0HjH40+zlsBE0V7bSMS2Vmhk2sOOmDkEfrQA6/sY4YY7uzlM1pKxVSwwyMP4WHrg/jUnhz/kPWX/AF0qO9vopLaOzs4mitY2L/O25nY8bj26ADAqPTbv7BqEF1s8zym3bc4z+NAFWt2GKzn0fTY72eSANPKFdVBUfcyWyRjtWFVma783T7a12Y8hnbdn727Hb8KALOsSskken+S0MdmWRVc5YknJYn34/DFWNDuFNtdRTRLKtqhu4Q3RXXA59QcjI9hVC8vReQW4kj/0iJdjS5/1ij7uR6jpn6UljefZFuh5e/z4Gi6425IOf0oAryyPNK8sjFnclmY9STTaKKACiiigArufBH/IIm/6+D/6CtcNXc+CP+QRN/18H/0FaAOR1f8A5C97/wBfEn/oRqpVvV/+Qve/9fEn/oRqpQAUUUUAFFFFABRRRQAUUUUAFKFJyQCccn2pKlhl8tZRzh028fUUwGFHBIKMCvXjpSiN2RnVSUXqewq4NQwM/MWDE4IBByFBP6frUcVxEiEOhI8wOF2ggj09qLIm7K3lvx8h56cdf85FNrQ+3x7myrEMAGJAywG3g/8AfJ/OkF9Eu3bCMhccqOOVyB+R/wC+qdkF2UKKKKkoKKKKACiiigAooooAKKKKACu58Ef8gib/AK+D/wCgrXDV3Pgj/kETf9fB/wDQVoA5HV/+Qve/9fEn/oRqpVvV/wDkL3v/AF8Sf+hGqlABRRRQAUUUUAFFFFABRRRQAUUUUAFFFFABRSgEnABJPYVYSwncZwB7E81cYSn8KuS5JblaipZbeWE4kQj3qKlKLi7NDTT2CiiipGFFFFABRRRQAUUUUAFdz4I/5BE3/Xwf/QVrhq7nwR/yCJv+vg/+grQByOr/APIXvf8Ar4k/9CNVKt6v/wAhe9/6+JP/AEI1UoAKKKKACiiigAoopVBZgAMknApgJRWtc6DPbhF8xJJXQtsX2GcfWspFZ2CqMseAKqUJRsmtyIzjJXTErb0bRBex+dM2E7CnWmgF498pJ9hwKlczaf8Au0ciLuB2rtoYVv4tznqVub3YMgudJhF2sCNs38K3bPbNY7xSJM0LKRIrbSvoRW/FHM2pwJOw8v8A1nm54KjvVS9XdqlzOVx5jkx+6nofxFaVMPGpOKh8x06klo9SCKNYVwPvHqafkg5B5rbsNKga282Y5YjNVBaJ/aK2+MxyZGfTiu+E6cE4xWiMvaKTEtwLyFo2/wBYoyKzpbZCxDgqRwSv+FWLGXybyNuxbBq1q8HlXWQOHGaJQjKXJJXTBNwlZGFcW0kGC2Gjb7rr0NQ1rwzCIlJVEkD8Oh/n9aralp5s2V4yXt5PuP8A0PvXkYnDOi7rY6YVLuzKNFFFcZsFFFFABRRRQAV3Pgj/AJBE3/Xwf/QVrhq7nwR/yCJv+vg/+grQByOr/wDIXvf+viT/ANCNVKt6v/yF73/r4k/9CNVKACiiigAooooAKUEggjqKfbiMzoJ9/l5+YJ1I9q2bXSbWa/QMzJCy7zG5+ZeeAfwranSlPWJnOooblLTr4wXBlkJd8FUGeMkYzUsaW8Wpym3O6FWwp/nitCbTrGS+W2QAJIMBl6qexrMuJBDAloyBZraRlZh355/lXoRT54up01v/AF2MFKM/h6nTDUIkhABFZl7Mk6nFY6SSynbGrOfQDNKZ5EdQ6kd8Eda6Y+yg7pmSoNM2ZFuU0YRmIrzlXJ7dxj/PSqmouJHiSP7sUKorf3++fzNEuvSTRhHwVxjAq/b2fnWVq0w25Rsk9gSSP8+9EZqLu39wtYayRjJqUqoE3kAdqkgv3Nyr91BxUkukyiJJpYwFkOFOcZ9M1VSJYycZz057U4qpKVnZryNf3bWg7pg+hrc1hfMsrab1ArDPSt+4+fQoD6AVpV0lF+ZlPdMwXFX9MeO5gksbnmNunqvoR9KpuKZDIYblGHrg1VSCnFxZbXMtCneW0lndSW8v3kOM+o7GoK6PxBbi4sYr1B88WEf3U9D+B4/Gucr5yceSTidVOfPG4UUUVBoFFFFABXc+CP8AkETf9fB/9BWuGrufBH/IIm/6+D/6CtAHI6v/AMhe9/6+JP8A0I1Uq3q//IXvf+viT/0I1UoAKKKKACiiigDS0/T4bi1lnnuREU4RB1Y0y8jksLjy9+5XUOrdyCO9U42fcoTOc8D3rbu9Gu5nie6nUzSjA4zz1Ga7acmor2V0zCT5Ze+9GQabqotpAZ8NFHlgoHzM2OOaedNW5hF7cXSrLcOWKLyRk9ajhKKiWEtmglydznlmz0rZlgtEt2hELxyxqM7xg49RW0Ye0tKpqYzlyP3dDKsb46LJc27xq0oYqx+npSvMZ7ZGiQGczlosjO0Y+Y/TOPypNSt0m01L0D99G/lykfxjsx9+Kl0IRoQX6kZyacOa7pW26oJcvL7RbkkNutu3nz2STvnJLHGfw6VqfbYtQhYYKqwKOO6ZFSXM8TLtGKyIZFt9SQ9Y5fkceoNbxhGSbSsznu5blBbi5ZhFNIzQqcdeoHpRIxeV3YYZyWI+tXzpphlkjGSFYgH2ouLQm0aTHzRnn6V0QcY7O9zXnjfQzT0rfb/kBwj2rAPSt2c7dNhT/ZFOtvH1JqdDJkFVJatymqkpq29DWmdDp6i906a3PPmxkD644/WuQrqvDknzJ7GucvoxFfXEY6JKy/kTXi4xWncrD6SlEgoooriOsKKKKACu58Ef8gib/r4P/oK1w1dz4I/5BE3/AF8H/wBBWgDkdX/5C97/ANfEn/oRqpVvV/8AkL3v/XxJ/wChGqlABRRRQAU5CodS43KCMj1FNopoDRuLy1MsM9rbLFIjklOqleMfXvT5NSF15STfJHuJk28DBOeBWXV7TYrNmd78uIwvybR1aumlVqOVodTGUIpXfQtywbc6hbTp8ih1hDZaNMgAE+vIpGv71fNkuYpS8kZRSynBz3zUd3aC38i6gDG0lAJ7hWyeD+Wea0W1xpoEtlTqNoArqpRm01F211MZPZ2uVGEkVrBZzxOqO4mkc9CP4Rn86bqSrZ3h8hgYXAZCO3qPwNad3bStZR2VwoSaMF0fORt7isK8iuLVxBcpyw3LzkMOxFac6p3lfV/cwpvnf9feL9sbPLE1PYF7zUYVHQHJ+lRR6bJJCJF3bR99iOBWrpypYkpt2uQCWJzuHt7Vpz1pbqwVHCKfLubzRqxLHqTmq7xKYrhcdUNM+1jHWmG4HlzHP8BrFRkjjObUZIHqcVr38mFVB2wKzLYZnTPQHNS3M2585r0ZK8kdEleSRFI1VJDUkj1AxrOpKyN4Rsb3hzll+tYWpNv1K7YdDM5/8eNb+gkQQtO33Y1Ln8Oa5hmLMWJyScmvJxj95IVFe/JiUUUVxHUFFFFABXc+CP8AkETf9fB/9BWuGrufBH/IIm/6+D/6CtAHI6v/AMhe9/6+JP8A0I1Uq3q//IXvf+viT/0I1UoAKKKKACiiigArc02/toLEwTwJMG5wwzzWHShiOlb0akYN8yumZzhzqx0trdQz2uoxMAsJhLbeykdMfjiucjcowYHkdKPNfyzGDhWOSB3pExvXPTPNVUq89RSjoKFPkubdhHqF04nZiVAOMnPUYqS6sZ9RuAyuBcQoqrAeMqP7p9ep59atWGqRQW2w8GoJ79BcxTocMGFelKjKXuy6dTj55c10ivDrcltb/ZSg2g8gjmo5LvfBAP4l3H6KTwP5/nU+son9qTYUYfDEehIBNZEitE2DyD0NW5clqklo/wCtTWEYS1SL32lvWpUuCYZBn7wxWXvq1HnyxW8JwqfCEqaRLEdis3tgVXeTJNOmk2riquamrUUdCoR6ji2ab1IA70VYsYfOuRkgKvJJ6CuXm5mav3Vc0bqT7Honlg4e4Owf7o5J/kPxrAq3qV39rudy8RINkY9h/j1qpXmVp+0m2FKPLHXcKKKKxNQooooAK7nwR/yCJv8Ar4P/AKCtcNXc+CP+QRN/18H/ANBWgDkdX/5C97/18Sf+hGqlW9X/AOQve/8AXxJ/6EaqUAFFFFABRRRQAUUUUAFFFFAEglYDBp6TBZFdvm2nOPWoKK3+sVbWuTyo0hK1wPNkbc7nLH3pSAylWGQaq2kgBMbHg8j61ar3MPUVWkn8jnkuVkC2wVs5yKmYhVpSQoyaqyybzgdKJOnh4aKwK83qNdt7ZptFGQOteXKrzPmZvYUAsQFGSelSSzCKE28Jzn/WMO/sPaoDJgELxnqaZWE62lkHL3CiiiucsKKKKACiiigArufBH/IIm/6+D/6CtcNXc+CP+QRN/wBfB/8AQVoA5HV/+Qve/wDXxJ/6EaqVb1f/AJC97/18Sf8AoRqpQAUUUUAFFFFABRRRQAUUUUAFFFFABU63TqMHmoKK1p1Z03eDsJpPcleZn6mmbhTaKU6k5u8ncEkh2402iioGFFFFIAooooAKKKKACiiigArufBH/ACCJv+vg/wDoK1w1dz4I/wCQRN/18H/0FaAOR1f/AJC97/18Sf8AoRqpVvV/+Qve/wDXxJ/6EaqUAFFFFABRRWpDe27W8FtOoaNI8/MTgPluOOgwew649KAMuitSOXT2CGaND/qwQAy4Ufe6dT/TFRWlxbxwXCyghrjK4QcIvUdeo3bT6/LQBQorUmuLN8kYU7nI8tSo2leAPx61FcPZPDL5SCN+qgZP8R45/wBnBzmmBQoqVyDbRLnkM3Hp0q8j2Qjg8yUGSBeoVsMSWOBx2yOv60CMyitC4ks5Ld2U5mIGM5zn5enbGN36VJ51gLfZtVmCEqDuHJC5yfXIPtSGZdFaUF3D9lgtZCAmGLlgSAckjAHfpzS79PjLmJsbiVAIY4X5uT+G38u1AGZ1oq7I1uuqRtbMPJDId2CBnA3dffNR2jpHcNJIwVQrYyM5JBAA/OmIrUVpyS6dEf3cazEqckhgARnGBn/doZtOI2IoVSjfOdxYN24xg/n3oGZlFacFzaG1ghl4KA7+Dh+TtBI7AkH3z7ClWbTxtHl7Uf8A1oUsTjeCQPbA4PWkBl0VavHt2Ci3jRTklipJz6Yz2/DvVWgAooooAK7nwR/yCJv+vg/+grXDV3Pgj/kETf8AXwf/AEFaAOR1f/kL3v8A18Sf+hGqlW9X/wCQve/9fEn/AKEaqUAFFFFABRRRQAUUUUAFFFFABRRRQAUUUUAFFFFABRRRQAUUUUAFFFFABRRRQAUUUUAFdz4I/wCQRN/18H/0Fa4au58Ef8gib/r4P/oK0AQ3Xg/7XdTXP27Z5ztJt8nOMnOM7qi/4Qj/AKiH/kH/AOyoopAH/CEf9RD/AMg//ZUf8IR/1EP/ACD/APZUUUAH/CEf9RD/AMg//ZUf8IR/1EP/ACD/APZUUUAH/CEf9RD/AMg//ZUf8IR/1EP/ACD/APZUUUAH/CEf9RD/AMg//ZUf8IR/1EP/ACD/APZUUUAH/CEf9RD/AMg//ZUf8IR/1EP/ACD/APZUUUAH/CEf9RD/AMg//ZUf8IR/1EP/ACD/APZUUUAH/CEf9RD/AMg//ZUf8IR/1EP/ACD/APZUUUAH/CEf9RD/AMg//ZUf8IR/1EP/ACD/APZUUUAH/CEf9RD/AMg//ZUf8IR/1EP/ACD/APZUUUAH/CEf9RD/AMg//ZUf8IR/1EP/ACD/APZUUUAH/CEf9RD/AMg//ZUf8IR/1EP/ACD/APZUUUAH/CEf9RD/AMg//ZUf8IR/1EP/ACD/APZUUUAH/CEf9RD/AMg//ZVs6Pp/9i2rW3m+fucybtu3GQBjGT6UUUAf/9k="/>
          <p:cNvSpPr>
            <a:spLocks noChangeAspect="1" noChangeArrowheads="1"/>
          </p:cNvSpPr>
          <p:nvPr/>
        </p:nvSpPr>
        <p:spPr bwMode="auto">
          <a:xfrm>
            <a:off x="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テキスト ボックス 22">
            <a:extLst>
              <a:ext uri="{FF2B5EF4-FFF2-40B4-BE49-F238E27FC236}">
                <a16:creationId xmlns:a16="http://schemas.microsoft.com/office/drawing/2014/main" id="{1BEE4A47-4247-F00D-17F5-FD0DFE51D1AA}"/>
              </a:ext>
            </a:extLst>
          </p:cNvPr>
          <p:cNvSpPr txBox="1"/>
          <p:nvPr/>
        </p:nvSpPr>
        <p:spPr>
          <a:xfrm>
            <a:off x="392044" y="2048384"/>
            <a:ext cx="1467068" cy="646331"/>
          </a:xfrm>
          <a:prstGeom prst="rect">
            <a:avLst/>
          </a:prstGeom>
          <a:noFill/>
        </p:spPr>
        <p:txBody>
          <a:bodyPr wrap="none" rtlCol="0">
            <a:spAutoFit/>
          </a:bodyPr>
          <a:lstStyle/>
          <a:p>
            <a:pPr algn="ctr"/>
            <a:r>
              <a:rPr kumimoji="1" lang="en-US" altLang="ja-JP" b="1" dirty="0">
                <a:solidFill>
                  <a:srgbClr val="FF0000"/>
                </a:solidFill>
                <a:latin typeface="+mn-ea"/>
              </a:rPr>
              <a:t>2024</a:t>
            </a:r>
            <a:r>
              <a:rPr kumimoji="1" lang="ja-JP" altLang="en-US" b="1" dirty="0">
                <a:solidFill>
                  <a:srgbClr val="FF0000"/>
                </a:solidFill>
                <a:latin typeface="+mn-ea"/>
              </a:rPr>
              <a:t>年</a:t>
            </a:r>
            <a:r>
              <a:rPr kumimoji="1" lang="en-US" altLang="ja-JP" b="1" dirty="0">
                <a:solidFill>
                  <a:srgbClr val="FF0000"/>
                </a:solidFill>
                <a:latin typeface="+mn-ea"/>
              </a:rPr>
              <a:t>6</a:t>
            </a:r>
            <a:r>
              <a:rPr kumimoji="1" lang="ja-JP" altLang="en-US" b="1" dirty="0">
                <a:solidFill>
                  <a:srgbClr val="FF0000"/>
                </a:solidFill>
                <a:latin typeface="+mn-ea"/>
              </a:rPr>
              <a:t>月末</a:t>
            </a:r>
            <a:endParaRPr kumimoji="1" lang="en-US" altLang="ja-JP" b="1" dirty="0">
              <a:solidFill>
                <a:srgbClr val="FF0000"/>
              </a:solidFill>
              <a:latin typeface="+mn-ea"/>
            </a:endParaRPr>
          </a:p>
          <a:p>
            <a:pPr algn="ctr"/>
            <a:r>
              <a:rPr lang="ja-JP" altLang="en-US" b="1" dirty="0">
                <a:solidFill>
                  <a:srgbClr val="FF0000"/>
                </a:solidFill>
                <a:latin typeface="+mn-ea"/>
              </a:rPr>
              <a:t>刊行予定</a:t>
            </a:r>
            <a:endParaRPr kumimoji="1" lang="ja-JP" altLang="en-US" b="1" dirty="0">
              <a:solidFill>
                <a:srgbClr val="FF0000"/>
              </a:solidFill>
              <a:latin typeface="+mn-ea"/>
            </a:endParaRPr>
          </a:p>
        </p:txBody>
      </p:sp>
      <p:pic>
        <p:nvPicPr>
          <p:cNvPr id="24" name="図 23">
            <a:extLst>
              <a:ext uri="{FF2B5EF4-FFF2-40B4-BE49-F238E27FC236}">
                <a16:creationId xmlns:a16="http://schemas.microsoft.com/office/drawing/2014/main" id="{C3450BAB-8CC1-2ADF-02C0-3F21F0192BC5}"/>
              </a:ext>
            </a:extLst>
          </p:cNvPr>
          <p:cNvPicPr>
            <a:picLocks noChangeAspect="1"/>
          </p:cNvPicPr>
          <p:nvPr/>
        </p:nvPicPr>
        <p:blipFill>
          <a:blip r:embed="rId3"/>
          <a:stretch>
            <a:fillRect/>
          </a:stretch>
        </p:blipFill>
        <p:spPr>
          <a:xfrm>
            <a:off x="81878" y="7415553"/>
            <a:ext cx="6858000" cy="30426"/>
          </a:xfrm>
          <a:prstGeom prst="rect">
            <a:avLst/>
          </a:prstGeom>
        </p:spPr>
      </p:pic>
      <p:sp>
        <p:nvSpPr>
          <p:cNvPr id="25" name="テキスト ボックス 24">
            <a:extLst>
              <a:ext uri="{FF2B5EF4-FFF2-40B4-BE49-F238E27FC236}">
                <a16:creationId xmlns:a16="http://schemas.microsoft.com/office/drawing/2014/main" id="{E5EB61F5-00F3-CE23-780C-73716026B078}"/>
              </a:ext>
            </a:extLst>
          </p:cNvPr>
          <p:cNvSpPr txBox="1"/>
          <p:nvPr/>
        </p:nvSpPr>
        <p:spPr>
          <a:xfrm>
            <a:off x="256639" y="7035554"/>
            <a:ext cx="6358899" cy="338554"/>
          </a:xfrm>
          <a:prstGeom prst="rect">
            <a:avLst/>
          </a:prstGeom>
          <a:noFill/>
        </p:spPr>
        <p:txBody>
          <a:bodyPr wrap="square" rtlCol="0">
            <a:spAutoFit/>
          </a:bodyPr>
          <a:lstStyle/>
          <a:p>
            <a:pPr algn="ctr"/>
            <a:r>
              <a:rPr lang="ja-JP" altLang="en-US" sz="1600" dirty="0"/>
              <a:t>研究費・科研費でのご購入は生協が便利で安心！</a:t>
            </a:r>
            <a:endParaRPr kumimoji="1" lang="ja-JP" altLang="en-US" sz="1600" dirty="0"/>
          </a:p>
        </p:txBody>
      </p:sp>
      <p:sp>
        <p:nvSpPr>
          <p:cNvPr id="26" name="テキスト ボックス 25">
            <a:extLst>
              <a:ext uri="{FF2B5EF4-FFF2-40B4-BE49-F238E27FC236}">
                <a16:creationId xmlns:a16="http://schemas.microsoft.com/office/drawing/2014/main" id="{F80264B5-B2BF-9FD4-3C48-2ECE7B1E799D}"/>
              </a:ext>
            </a:extLst>
          </p:cNvPr>
          <p:cNvSpPr txBox="1"/>
          <p:nvPr/>
        </p:nvSpPr>
        <p:spPr>
          <a:xfrm>
            <a:off x="2748895" y="7547400"/>
            <a:ext cx="1360208" cy="338554"/>
          </a:xfrm>
          <a:prstGeom prst="rect">
            <a:avLst/>
          </a:prstGeom>
          <a:noFill/>
          <a:ln w="19050" cmpd="sng">
            <a:solidFill>
              <a:schemeClr val="tx1"/>
            </a:solidFill>
          </a:ln>
        </p:spPr>
        <p:txBody>
          <a:bodyPr wrap="square" rtlCol="0">
            <a:spAutoFit/>
          </a:bodyPr>
          <a:lstStyle/>
          <a:p>
            <a:pPr algn="ctr"/>
            <a:r>
              <a:rPr lang="en-US" altLang="en-US" sz="1600"/>
              <a:t>注文書</a:t>
            </a:r>
            <a:endParaRPr kumimoji="1" lang="ja-JP" altLang="en-US" sz="1600"/>
          </a:p>
        </p:txBody>
      </p:sp>
      <p:sp>
        <p:nvSpPr>
          <p:cNvPr id="27" name="テキスト ボックス 26">
            <a:extLst>
              <a:ext uri="{FF2B5EF4-FFF2-40B4-BE49-F238E27FC236}">
                <a16:creationId xmlns:a16="http://schemas.microsoft.com/office/drawing/2014/main" id="{90486BE6-6EFB-D9FE-5851-45133A3210FE}"/>
              </a:ext>
            </a:extLst>
          </p:cNvPr>
          <p:cNvSpPr txBox="1"/>
          <p:nvPr/>
        </p:nvSpPr>
        <p:spPr>
          <a:xfrm>
            <a:off x="7088" y="7932476"/>
            <a:ext cx="6858000" cy="307777"/>
          </a:xfrm>
          <a:prstGeom prst="rect">
            <a:avLst/>
          </a:prstGeom>
          <a:noFill/>
        </p:spPr>
        <p:txBody>
          <a:bodyPr wrap="square" rtlCol="0">
            <a:spAutoFit/>
          </a:bodyPr>
          <a:lstStyle/>
          <a:p>
            <a:pPr algn="ctr"/>
            <a:r>
              <a:rPr lang="en-US" altLang="ja-JP" sz="1400" b="1" dirty="0">
                <a:solidFill>
                  <a:srgbClr val="666666"/>
                </a:solidFill>
                <a:highlight>
                  <a:srgbClr val="F8FFF8"/>
                </a:highlight>
                <a:latin typeface="+mj-ea"/>
                <a:ea typeface="+mj-ea"/>
              </a:rPr>
              <a:t>AI</a:t>
            </a:r>
            <a:r>
              <a:rPr lang="ja-JP" altLang="en-US" sz="1400" b="1" dirty="0">
                <a:solidFill>
                  <a:srgbClr val="666666"/>
                </a:solidFill>
                <a:highlight>
                  <a:srgbClr val="F8FFF8"/>
                </a:highlight>
                <a:latin typeface="+mj-ea"/>
                <a:ea typeface="+mj-ea"/>
              </a:rPr>
              <a:t>で効率化する英語論文執筆・プレゼンテーション　　　　</a:t>
            </a:r>
            <a:r>
              <a:rPr lang="ja-JP" altLang="en-US" sz="1300" b="1" dirty="0">
                <a:latin typeface="+mj-ea"/>
                <a:ea typeface="+mj-ea"/>
                <a:cs typeface="ヒラギノ角ゴ Pro W6"/>
              </a:rPr>
              <a:t>ご注文  </a:t>
            </a:r>
            <a:r>
              <a:rPr lang="ja-JP" altLang="en-US" sz="1300" b="1" u="sng" dirty="0">
                <a:latin typeface="+mj-ea"/>
                <a:ea typeface="+mj-ea"/>
                <a:cs typeface="ヒラギノ角ゴ Pro W6"/>
              </a:rPr>
              <a:t>　　 </a:t>
            </a:r>
            <a:r>
              <a:rPr lang="ja-JP" altLang="en-US" sz="1300" b="1" dirty="0">
                <a:latin typeface="+mj-ea"/>
                <a:ea typeface="+mj-ea"/>
                <a:cs typeface="ヒラギノ角ゴ Pro W6"/>
              </a:rPr>
              <a:t>冊</a:t>
            </a:r>
            <a:endParaRPr lang="en-US" altLang="ja-JP" sz="1300" b="1" dirty="0">
              <a:latin typeface="+mj-ea"/>
              <a:ea typeface="+mj-ea"/>
              <a:cs typeface="ヒラギノ角ゴ Pro W6"/>
            </a:endParaRPr>
          </a:p>
        </p:txBody>
      </p:sp>
      <p:pic>
        <p:nvPicPr>
          <p:cNvPr id="28" name="図 27">
            <a:extLst>
              <a:ext uri="{FF2B5EF4-FFF2-40B4-BE49-F238E27FC236}">
                <a16:creationId xmlns:a16="http://schemas.microsoft.com/office/drawing/2014/main" id="{0CD9ACEC-B9F3-5DE8-9C65-15185571ED3A}"/>
              </a:ext>
            </a:extLst>
          </p:cNvPr>
          <p:cNvPicPr>
            <a:picLocks noChangeAspect="1"/>
          </p:cNvPicPr>
          <p:nvPr/>
        </p:nvPicPr>
        <p:blipFill>
          <a:blip r:embed="rId4"/>
          <a:stretch>
            <a:fillRect/>
          </a:stretch>
        </p:blipFill>
        <p:spPr>
          <a:xfrm>
            <a:off x="256639" y="9244025"/>
            <a:ext cx="518205" cy="512108"/>
          </a:xfrm>
          <a:prstGeom prst="rect">
            <a:avLst/>
          </a:prstGeom>
        </p:spPr>
      </p:pic>
      <p:sp>
        <p:nvSpPr>
          <p:cNvPr id="29" name="テキスト ボックス 28">
            <a:extLst>
              <a:ext uri="{FF2B5EF4-FFF2-40B4-BE49-F238E27FC236}">
                <a16:creationId xmlns:a16="http://schemas.microsoft.com/office/drawing/2014/main" id="{90E5AA8B-AFD6-5741-F057-3415748BEDC3}"/>
              </a:ext>
            </a:extLst>
          </p:cNvPr>
          <p:cNvSpPr txBox="1"/>
          <p:nvPr/>
        </p:nvSpPr>
        <p:spPr>
          <a:xfrm>
            <a:off x="889126" y="9255099"/>
            <a:ext cx="1494320" cy="215444"/>
          </a:xfrm>
          <a:prstGeom prst="rect">
            <a:avLst/>
          </a:prstGeom>
          <a:noFill/>
        </p:spPr>
        <p:txBody>
          <a:bodyPr wrap="none" rtlCol="0">
            <a:spAutoFit/>
          </a:bodyPr>
          <a:lstStyle/>
          <a:p>
            <a:r>
              <a:rPr kumimoji="1" lang="ja-JP" altLang="en-US" sz="800"/>
              <a:t>大学生協洋書オンラインストア</a:t>
            </a:r>
          </a:p>
        </p:txBody>
      </p:sp>
      <p:sp>
        <p:nvSpPr>
          <p:cNvPr id="30" name="テキスト ボックス 29">
            <a:extLst>
              <a:ext uri="{FF2B5EF4-FFF2-40B4-BE49-F238E27FC236}">
                <a16:creationId xmlns:a16="http://schemas.microsoft.com/office/drawing/2014/main" id="{762491D4-90CE-C20A-7A2E-2CB4B9CC373A}"/>
              </a:ext>
            </a:extLst>
          </p:cNvPr>
          <p:cNvSpPr txBox="1"/>
          <p:nvPr/>
        </p:nvSpPr>
        <p:spPr>
          <a:xfrm>
            <a:off x="774844" y="9500079"/>
            <a:ext cx="1826141" cy="215444"/>
          </a:xfrm>
          <a:prstGeom prst="rect">
            <a:avLst/>
          </a:prstGeom>
          <a:noFill/>
        </p:spPr>
        <p:txBody>
          <a:bodyPr wrap="none" rtlCol="0">
            <a:spAutoFit/>
          </a:bodyPr>
          <a:lstStyle/>
          <a:p>
            <a:r>
              <a:rPr kumimoji="1" lang="en-US" altLang="ja-JP" sz="800">
                <a:latin typeface="+mn-ea"/>
              </a:rPr>
              <a:t>https://yosho.univcoop.jp/BookShop/</a:t>
            </a:r>
            <a:endParaRPr kumimoji="1" lang="ja-JP" altLang="en-US" sz="800">
              <a:latin typeface="+mn-ea"/>
            </a:endParaRPr>
          </a:p>
        </p:txBody>
      </p:sp>
      <p:sp>
        <p:nvSpPr>
          <p:cNvPr id="31" name="テキスト ボックス 30">
            <a:extLst>
              <a:ext uri="{FF2B5EF4-FFF2-40B4-BE49-F238E27FC236}">
                <a16:creationId xmlns:a16="http://schemas.microsoft.com/office/drawing/2014/main" id="{93DCB236-9E5B-14C6-BA22-1C84E3D80692}"/>
              </a:ext>
            </a:extLst>
          </p:cNvPr>
          <p:cNvSpPr txBox="1"/>
          <p:nvPr/>
        </p:nvSpPr>
        <p:spPr>
          <a:xfrm>
            <a:off x="6093850" y="2092065"/>
            <a:ext cx="846028" cy="369332"/>
          </a:xfrm>
          <a:prstGeom prst="rect">
            <a:avLst/>
          </a:prstGeom>
          <a:noFill/>
        </p:spPr>
        <p:txBody>
          <a:bodyPr wrap="square" lIns="91440" tIns="45720" rIns="91440" bIns="45720" rtlCol="0" anchor="t">
            <a:spAutoFit/>
          </a:bodyPr>
          <a:lstStyle/>
          <a:p>
            <a:r>
              <a:rPr kumimoji="1" lang="en-US" altLang="ja-JP" sz="600" dirty="0">
                <a:latin typeface="ＭＳ Ｐゴシック"/>
                <a:ea typeface="ＭＳ Ｐゴシック"/>
              </a:rPr>
              <a:t>※</a:t>
            </a:r>
            <a:r>
              <a:rPr kumimoji="1" lang="ja-JP" altLang="en-US" sz="600" dirty="0">
                <a:latin typeface="ＭＳ Ｐゴシック"/>
                <a:ea typeface="ＭＳ Ｐゴシック"/>
              </a:rPr>
              <a:t>大学生協洋書オンラインストアの該当商品の</a:t>
            </a:r>
            <a:r>
              <a:rPr lang="ja-JP" altLang="en-US" sz="600" dirty="0">
                <a:latin typeface="ＭＳ Ｐゴシック"/>
                <a:ea typeface="ＭＳ Ｐゴシック"/>
              </a:rPr>
              <a:t>ページへ</a:t>
            </a:r>
            <a:endParaRPr lang="ja-JP" sz="600" dirty="0">
              <a:latin typeface="ＭＳ Ｐゴシック"/>
              <a:ea typeface="ＭＳ Ｐゴシック"/>
            </a:endParaRPr>
          </a:p>
        </p:txBody>
      </p:sp>
      <p:sp>
        <p:nvSpPr>
          <p:cNvPr id="2" name="テキスト ボックス 2">
            <a:extLst>
              <a:ext uri="{FF2B5EF4-FFF2-40B4-BE49-F238E27FC236}">
                <a16:creationId xmlns:a16="http://schemas.microsoft.com/office/drawing/2014/main" id="{7144EE48-32B8-4FA3-4277-09B583BA0BAA}"/>
              </a:ext>
            </a:extLst>
          </p:cNvPr>
          <p:cNvSpPr txBox="1">
            <a:spLocks noChangeArrowheads="1"/>
          </p:cNvSpPr>
          <p:nvPr/>
        </p:nvSpPr>
        <p:spPr bwMode="auto">
          <a:xfrm>
            <a:off x="108094" y="212687"/>
            <a:ext cx="6518019" cy="702128"/>
          </a:xfrm>
          <a:prstGeom prst="rect">
            <a:avLst/>
          </a:prstGeom>
          <a:solidFill>
            <a:srgbClr val="0070C0"/>
          </a:solidFill>
          <a:ln>
            <a:noFill/>
          </a:ln>
          <a:effectLst/>
        </p:spPr>
        <p:txBody>
          <a:bodyPr vert="horz" wrap="square" lIns="91440" tIns="45720" rIns="91440" bIns="45720" numCol="1" anchor="ctr" anchorCtr="0" compatLnSpc="1">
            <a:prstTxWarp prst="textNoShape">
              <a:avLst/>
            </a:prstTxWarp>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ctr" defTabSz="914400"/>
            <a:r>
              <a:rPr lang="en-US" altLang="ja-JP" sz="1800" b="1" dirty="0">
                <a:solidFill>
                  <a:srgbClr val="FFFFFF"/>
                </a:solidFill>
                <a:latin typeface="ヒラギノ角ゴ Pro W6" charset="0"/>
                <a:ea typeface="ヒラギノ角ゴ Pro W6" charset="0"/>
              </a:rPr>
              <a:t>New Humanities </a:t>
            </a:r>
            <a:r>
              <a:rPr kumimoji="1" lang="en-US" altLang="ja-JP" sz="1800" b="1" i="0" u="none" strike="noStrike" cap="none" normalizeH="0" baseline="0" dirty="0">
                <a:ln>
                  <a:noFill/>
                </a:ln>
                <a:solidFill>
                  <a:srgbClr val="FFFFFF"/>
                </a:solidFill>
                <a:effectLst/>
                <a:latin typeface="ヒラギノ角ゴ Pro W6" charset="0"/>
                <a:ea typeface="ヒラギノ角ゴ Pro W6" charset="0"/>
              </a:rPr>
              <a:t>Book Information from UNIV. CO-OP</a:t>
            </a:r>
          </a:p>
        </p:txBody>
      </p:sp>
      <p:sp>
        <p:nvSpPr>
          <p:cNvPr id="8" name="テキスト ボックス 7">
            <a:extLst>
              <a:ext uri="{FF2B5EF4-FFF2-40B4-BE49-F238E27FC236}">
                <a16:creationId xmlns:a16="http://schemas.microsoft.com/office/drawing/2014/main" id="{FB7D506C-794C-7F9A-D065-1487CC680AF8}"/>
              </a:ext>
            </a:extLst>
          </p:cNvPr>
          <p:cNvSpPr txBox="1"/>
          <p:nvPr/>
        </p:nvSpPr>
        <p:spPr>
          <a:xfrm>
            <a:off x="-61915" y="1496027"/>
            <a:ext cx="6648715" cy="400110"/>
          </a:xfrm>
          <a:prstGeom prst="rect">
            <a:avLst/>
          </a:prstGeom>
          <a:noFill/>
        </p:spPr>
        <p:txBody>
          <a:bodyPr wrap="square">
            <a:spAutoFit/>
          </a:bodyPr>
          <a:lstStyle/>
          <a:p>
            <a:pPr algn="ctr"/>
            <a:r>
              <a:rPr lang="en-US" altLang="ja-JP" sz="2000" b="1" dirty="0">
                <a:highlight>
                  <a:srgbClr val="F8FFF8"/>
                </a:highlight>
                <a:latin typeface="+mj-ea"/>
                <a:ea typeface="+mj-ea"/>
              </a:rPr>
              <a:t>AI</a:t>
            </a:r>
            <a:r>
              <a:rPr lang="ja-JP" altLang="en-US" sz="2000" b="1" dirty="0">
                <a:highlight>
                  <a:srgbClr val="F8FFF8"/>
                </a:highlight>
                <a:latin typeface="+mj-ea"/>
                <a:ea typeface="+mj-ea"/>
              </a:rPr>
              <a:t>で効率化する英語論文執筆・プレゼンテーション</a:t>
            </a:r>
            <a:endParaRPr lang="en-US" altLang="ja-JP" sz="2000" b="1" dirty="0">
              <a:highlight>
                <a:srgbClr val="F8FFF8"/>
              </a:highlight>
              <a:latin typeface="+mj-ea"/>
              <a:ea typeface="+mj-ea"/>
            </a:endParaRPr>
          </a:p>
        </p:txBody>
      </p:sp>
      <p:sp>
        <p:nvSpPr>
          <p:cNvPr id="13" name="テキスト ボックス 12">
            <a:extLst>
              <a:ext uri="{FF2B5EF4-FFF2-40B4-BE49-F238E27FC236}">
                <a16:creationId xmlns:a16="http://schemas.microsoft.com/office/drawing/2014/main" id="{DBBAB017-2B8E-BF26-7E78-2A2899FCA97E}"/>
              </a:ext>
            </a:extLst>
          </p:cNvPr>
          <p:cNvSpPr txBox="1"/>
          <p:nvPr/>
        </p:nvSpPr>
        <p:spPr>
          <a:xfrm>
            <a:off x="2808699" y="2651027"/>
            <a:ext cx="3778101" cy="3647152"/>
          </a:xfrm>
          <a:prstGeom prst="rect">
            <a:avLst/>
          </a:prstGeom>
          <a:noFill/>
        </p:spPr>
        <p:txBody>
          <a:bodyPr wrap="square">
            <a:spAutoFit/>
          </a:bodyPr>
          <a:lstStyle/>
          <a:p>
            <a:r>
              <a:rPr lang="ja-JP" altLang="en-US" sz="1100" dirty="0">
                <a:latin typeface="ＭＳ Ｐ明朝" panose="02020600040205080304" pitchFamily="18" charset="-128"/>
                <a:ea typeface="ＭＳ Ｐ明朝" panose="02020600040205080304" pitchFamily="18" charset="-128"/>
              </a:rPr>
              <a:t>本書は「学術研究のための英語」シリーズの一冊です。本書は、大学生や研究者が研究論文の英語表現を修正したり、電子メールや手紙、プレゼンテーションの原稿やスライドを英語で書いたりするために、チャットボットや機械翻訳を最適に活用する方法を紹介しています。英語圏の言語編集者、翻訳者、</a:t>
            </a:r>
            <a:r>
              <a:rPr lang="en-US" altLang="ja-JP" sz="1100" dirty="0">
                <a:latin typeface="ＭＳ Ｐ明朝" panose="02020600040205080304" pitchFamily="18" charset="-128"/>
                <a:ea typeface="ＭＳ Ｐ明朝" panose="02020600040205080304" pitchFamily="18" charset="-128"/>
              </a:rPr>
              <a:t>EAP</a:t>
            </a:r>
            <a:r>
              <a:rPr lang="ja-JP" altLang="en-US" sz="1100" dirty="0">
                <a:latin typeface="ＭＳ Ｐ明朝" panose="02020600040205080304" pitchFamily="18" charset="-128"/>
                <a:ea typeface="ＭＳ Ｐ明朝" panose="02020600040205080304" pitchFamily="18" charset="-128"/>
              </a:rPr>
              <a:t>教師も本書を有用と感じるでしょう。</a:t>
            </a:r>
            <a:endParaRPr lang="en-US" altLang="ja-JP" sz="1100" dirty="0">
              <a:latin typeface="ＭＳ Ｐ明朝" panose="02020600040205080304" pitchFamily="18" charset="-128"/>
              <a:ea typeface="ＭＳ Ｐ明朝" panose="02020600040205080304" pitchFamily="18" charset="-128"/>
            </a:endParaRPr>
          </a:p>
          <a:p>
            <a:endParaRPr lang="ja-JP" altLang="en-US" sz="1100" dirty="0">
              <a:latin typeface="ＭＳ Ｐ明朝" panose="02020600040205080304" pitchFamily="18" charset="-128"/>
              <a:ea typeface="ＭＳ Ｐ明朝" panose="02020600040205080304" pitchFamily="18" charset="-128"/>
            </a:endParaRPr>
          </a:p>
          <a:p>
            <a:r>
              <a:rPr lang="ja-JP" altLang="en-US" sz="1100" dirty="0">
                <a:latin typeface="ＭＳ Ｐ明朝" panose="02020600040205080304" pitchFamily="18" charset="-128"/>
                <a:ea typeface="ＭＳ Ｐ明朝" panose="02020600040205080304" pitchFamily="18" charset="-128"/>
              </a:rPr>
              <a:t>主に</a:t>
            </a:r>
            <a:r>
              <a:rPr lang="en-US" altLang="ja-JP" sz="1100" dirty="0">
                <a:latin typeface="ＭＳ Ｐ明朝" panose="02020600040205080304" pitchFamily="18" charset="-128"/>
                <a:ea typeface="ＭＳ Ｐ明朝" panose="02020600040205080304" pitchFamily="18" charset="-128"/>
              </a:rPr>
              <a:t>ChatGPT</a:t>
            </a:r>
            <a:r>
              <a:rPr lang="ja-JP" altLang="en-US" sz="1100" dirty="0">
                <a:latin typeface="ＭＳ Ｐ明朝" panose="02020600040205080304" pitchFamily="18" charset="-128"/>
                <a:ea typeface="ＭＳ Ｐ明朝" panose="02020600040205080304" pitchFamily="18" charset="-128"/>
              </a:rPr>
              <a:t>と</a:t>
            </a:r>
            <a:r>
              <a:rPr lang="en-US" altLang="ja-JP" sz="1100" dirty="0">
                <a:latin typeface="ＭＳ Ｐ明朝" panose="02020600040205080304" pitchFamily="18" charset="-128"/>
                <a:ea typeface="ＭＳ Ｐ明朝" panose="02020600040205080304" pitchFamily="18" charset="-128"/>
              </a:rPr>
              <a:t>Google</a:t>
            </a:r>
            <a:r>
              <a:rPr lang="ja-JP" altLang="en-US" sz="1100" dirty="0">
                <a:latin typeface="ＭＳ Ｐ明朝" panose="02020600040205080304" pitchFamily="18" charset="-128"/>
                <a:ea typeface="ＭＳ Ｐ明朝" panose="02020600040205080304" pitchFamily="18" charset="-128"/>
              </a:rPr>
              <a:t>翻訳に焦点を当てています。しかし、提案されているテクニックは、同等のツールでも機能します。</a:t>
            </a:r>
            <a:r>
              <a:rPr lang="en-US" altLang="ja-JP" sz="1100" dirty="0">
                <a:latin typeface="ＭＳ Ｐ明朝" panose="02020600040205080304" pitchFamily="18" charset="-128"/>
                <a:ea typeface="ＭＳ Ｐ明朝" panose="02020600040205080304" pitchFamily="18" charset="-128"/>
              </a:rPr>
              <a:t>ChatGPT</a:t>
            </a:r>
            <a:r>
              <a:rPr lang="ja-JP" altLang="en-US" sz="1100" dirty="0">
                <a:latin typeface="ＭＳ Ｐ明朝" panose="02020600040205080304" pitchFamily="18" charset="-128"/>
                <a:ea typeface="ＭＳ Ｐ明朝" panose="02020600040205080304" pitchFamily="18" charset="-128"/>
              </a:rPr>
              <a:t>がうまく機能する分野は、テキストの修正、改善、言い換え、削減、要約、テキストの生成</a:t>
            </a:r>
            <a:r>
              <a:rPr lang="en-US" altLang="ja-JP" sz="1100" dirty="0">
                <a:latin typeface="ＭＳ Ｐ明朝" panose="02020600040205080304" pitchFamily="18" charset="-128"/>
                <a:ea typeface="ＭＳ Ｐ明朝" panose="02020600040205080304" pitchFamily="18" charset="-128"/>
              </a:rPr>
              <a:t>/</a:t>
            </a:r>
            <a:r>
              <a:rPr lang="ja-JP" altLang="en-US" sz="1100" dirty="0">
                <a:latin typeface="ＭＳ Ｐ明朝" panose="02020600040205080304" pitchFamily="18" charset="-128"/>
                <a:ea typeface="ＭＳ Ｐ明朝" panose="02020600040205080304" pitchFamily="18" charset="-128"/>
              </a:rPr>
              <a:t>提案、質問への回答、アカデミックなシナリオのシミュレーションです。機械翻訳のアウトプットを向上させる重要な戦略は、テキストの事前編集と事後編集です。また、</a:t>
            </a:r>
            <a:r>
              <a:rPr lang="en-US" altLang="ja-JP" sz="1100" dirty="0">
                <a:latin typeface="ＭＳ Ｐ明朝" panose="02020600040205080304" pitchFamily="18" charset="-128"/>
                <a:ea typeface="ＭＳ Ｐ明朝" panose="02020600040205080304" pitchFamily="18" charset="-128"/>
              </a:rPr>
              <a:t>ChatGPT</a:t>
            </a:r>
            <a:r>
              <a:rPr lang="ja-JP" altLang="en-US" sz="1100" dirty="0">
                <a:latin typeface="ＭＳ Ｐ明朝" panose="02020600040205080304" pitchFamily="18" charset="-128"/>
                <a:ea typeface="ＭＳ Ｐ明朝" panose="02020600040205080304" pitchFamily="18" charset="-128"/>
              </a:rPr>
              <a:t>が現在できないこと、例えば、「必須」と「非必須」を区別すること、変更を加えた箇所をすべてリストアップすること、重要な発見をハイライトすること、書きすぎ、盗用、偏った表現を使用した場合、作業の限界に言及し忘れた場合にアドバイスすることなども学ぶことができます。この本には、チャットボットで使える</a:t>
            </a:r>
            <a:r>
              <a:rPr lang="en-US" altLang="ja-JP" sz="1100" dirty="0">
                <a:latin typeface="ＭＳ Ｐ明朝" panose="02020600040205080304" pitchFamily="18" charset="-128"/>
                <a:ea typeface="ＭＳ Ｐ明朝" panose="02020600040205080304" pitchFamily="18" charset="-128"/>
              </a:rPr>
              <a:t>170</a:t>
            </a:r>
            <a:r>
              <a:rPr lang="ja-JP" altLang="en-US" sz="1100" dirty="0">
                <a:latin typeface="ＭＳ Ｐ明朝" panose="02020600040205080304" pitchFamily="18" charset="-128"/>
                <a:ea typeface="ＭＳ Ｐ明朝" panose="02020600040205080304" pitchFamily="18" charset="-128"/>
              </a:rPr>
              <a:t>以上のプロンプトが掲載されています。著者は、</a:t>
            </a:r>
            <a:r>
              <a:rPr lang="en-US" altLang="ja-JP" sz="1100" dirty="0">
                <a:latin typeface="ＭＳ Ｐ明朝" panose="02020600040205080304" pitchFamily="18" charset="-128"/>
                <a:ea typeface="ＭＳ Ｐ明朝" panose="02020600040205080304" pitchFamily="18" charset="-128"/>
              </a:rPr>
              <a:t>ChatGPT</a:t>
            </a:r>
            <a:r>
              <a:rPr lang="ja-JP" altLang="en-US" sz="1100" dirty="0">
                <a:latin typeface="ＭＳ Ｐ明朝" panose="02020600040205080304" pitchFamily="18" charset="-128"/>
                <a:ea typeface="ＭＳ Ｐ明朝" panose="02020600040205080304" pitchFamily="18" charset="-128"/>
              </a:rPr>
              <a:t>をアシスタントとして使うことを推奨しているが、論文全体を作成することは推奨していません。</a:t>
            </a:r>
          </a:p>
        </p:txBody>
      </p:sp>
      <p:pic>
        <p:nvPicPr>
          <p:cNvPr id="15" name="図 14">
            <a:extLst>
              <a:ext uri="{FF2B5EF4-FFF2-40B4-BE49-F238E27FC236}">
                <a16:creationId xmlns:a16="http://schemas.microsoft.com/office/drawing/2014/main" id="{AB2D6349-1750-9429-0876-A06C27AA44A2}"/>
              </a:ext>
            </a:extLst>
          </p:cNvPr>
          <p:cNvPicPr>
            <a:picLocks noChangeAspect="1"/>
          </p:cNvPicPr>
          <p:nvPr/>
        </p:nvPicPr>
        <p:blipFill>
          <a:blip r:embed="rId5"/>
          <a:stretch>
            <a:fillRect/>
          </a:stretch>
        </p:blipFill>
        <p:spPr>
          <a:xfrm>
            <a:off x="426399" y="2720066"/>
            <a:ext cx="1432713" cy="214105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16" name="図 15">
            <a:extLst>
              <a:ext uri="{FF2B5EF4-FFF2-40B4-BE49-F238E27FC236}">
                <a16:creationId xmlns:a16="http://schemas.microsoft.com/office/drawing/2014/main" id="{B13FD4BC-23D6-A292-11C5-0B2E96B6229A}"/>
              </a:ext>
            </a:extLst>
          </p:cNvPr>
          <p:cNvPicPr>
            <a:picLocks noChangeAspect="1"/>
          </p:cNvPicPr>
          <p:nvPr/>
        </p:nvPicPr>
        <p:blipFill>
          <a:blip r:embed="rId6"/>
          <a:stretch>
            <a:fillRect/>
          </a:stretch>
        </p:blipFill>
        <p:spPr>
          <a:xfrm>
            <a:off x="6196809" y="1497380"/>
            <a:ext cx="575551" cy="575551"/>
          </a:xfrm>
          <a:prstGeom prst="rect">
            <a:avLst/>
          </a:prstGeom>
        </p:spPr>
      </p:pic>
      <p:sp>
        <p:nvSpPr>
          <p:cNvPr id="3" name="テキスト ボックス 2">
            <a:extLst>
              <a:ext uri="{FF2B5EF4-FFF2-40B4-BE49-F238E27FC236}">
                <a16:creationId xmlns:a16="http://schemas.microsoft.com/office/drawing/2014/main" id="{942B8D45-9EF5-7B66-D490-FF86775141FA}"/>
              </a:ext>
            </a:extLst>
          </p:cNvPr>
          <p:cNvSpPr txBox="1"/>
          <p:nvPr/>
        </p:nvSpPr>
        <p:spPr>
          <a:xfrm>
            <a:off x="81878" y="833854"/>
            <a:ext cx="6648715" cy="707886"/>
          </a:xfrm>
          <a:prstGeom prst="rect">
            <a:avLst/>
          </a:prstGeom>
          <a:noFill/>
        </p:spPr>
        <p:txBody>
          <a:bodyPr wrap="square">
            <a:spAutoFit/>
          </a:bodyPr>
          <a:lstStyle/>
          <a:p>
            <a:pPr algn="ctr"/>
            <a:r>
              <a:rPr lang="en-US" altLang="ja-JP" sz="2400" b="1" dirty="0">
                <a:latin typeface="+mn-ea"/>
              </a:rPr>
              <a:t>AI-Assisted Writing and Presenting in English</a:t>
            </a:r>
          </a:p>
          <a:p>
            <a:pPr algn="ctr"/>
            <a:r>
              <a:rPr lang="en-US" altLang="ja-JP" sz="1600" b="1" dirty="0">
                <a:latin typeface="+mn-ea"/>
              </a:rPr>
              <a:t>(English for Academic Research)</a:t>
            </a:r>
            <a:endParaRPr lang="ja-JP" altLang="en-US" sz="1600" b="1" dirty="0">
              <a:latin typeface="+mn-ea"/>
            </a:endParaRPr>
          </a:p>
        </p:txBody>
      </p:sp>
    </p:spTree>
    <p:extLst>
      <p:ext uri="{BB962C8B-B14F-4D97-AF65-F5344CB8AC3E}">
        <p14:creationId xmlns:p14="http://schemas.microsoft.com/office/powerpoint/2010/main" val="3567454695"/>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7960639A4BC2D42B1B19A745E4335BA" ma:contentTypeVersion="13" ma:contentTypeDescription="新しいドキュメントを作成します。" ma:contentTypeScope="" ma:versionID="0159661c63ce9615cbcd6b16f7d25e31">
  <xsd:schema xmlns:xsd="http://www.w3.org/2001/XMLSchema" xmlns:xs="http://www.w3.org/2001/XMLSchema" xmlns:p="http://schemas.microsoft.com/office/2006/metadata/properties" xmlns:ns3="5a0e99c9-1fce-4171-961b-a0d116a432d6" xmlns:ns4="e577983b-3559-4226-a562-3737c7d932ac" targetNamespace="http://schemas.microsoft.com/office/2006/metadata/properties" ma:root="true" ma:fieldsID="3456bd1f46fafc0cbfaf66266a673928" ns3:_="" ns4:_="">
    <xsd:import namespace="5a0e99c9-1fce-4171-961b-a0d116a432d6"/>
    <xsd:import namespace="e577983b-3559-4226-a562-3737c7d932a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4:SharedWithUsers" minOccurs="0"/>
                <xsd:element ref="ns4:SharedWithDetails" minOccurs="0"/>
                <xsd:element ref="ns4:SharingHintHash"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0e99c9-1fce-4171-961b-a0d116a432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577983b-3559-4226-a562-3737c7d932ac"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SharingHintHash" ma:index="18"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5a0e99c9-1fce-4171-961b-a0d116a432d6" xsi:nil="true"/>
  </documentManagement>
</p:properties>
</file>

<file path=customXml/itemProps1.xml><?xml version="1.0" encoding="utf-8"?>
<ds:datastoreItem xmlns:ds="http://schemas.openxmlformats.org/officeDocument/2006/customXml" ds:itemID="{2D29051B-DA4C-43D3-A833-D512A858CB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0e99c9-1fce-4171-961b-a0d116a432d6"/>
    <ds:schemaRef ds:uri="e577983b-3559-4226-a562-3737c7d932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93B639-DD47-459C-B7EE-C13EBC6C92B8}">
  <ds:schemaRefs>
    <ds:schemaRef ds:uri="http://schemas.microsoft.com/sharepoint/v3/contenttype/forms"/>
  </ds:schemaRefs>
</ds:datastoreItem>
</file>

<file path=customXml/itemProps3.xml><?xml version="1.0" encoding="utf-8"?>
<ds:datastoreItem xmlns:ds="http://schemas.openxmlformats.org/officeDocument/2006/customXml" ds:itemID="{35ACAC75-E388-45EB-AB4E-08D9490A6524}">
  <ds:schemaRefs>
    <ds:schemaRef ds:uri="http://purl.org/dc/dcmitype/"/>
    <ds:schemaRef ds:uri="http://www.w3.org/XML/1998/namespace"/>
    <ds:schemaRef ds:uri="http://schemas.microsoft.com/office/2006/documentManagement/types"/>
    <ds:schemaRef ds:uri="5a0e99c9-1fce-4171-961b-a0d116a432d6"/>
    <ds:schemaRef ds:uri="e577983b-3559-4226-a562-3737c7d932ac"/>
    <ds:schemaRef ds:uri="http://schemas.openxmlformats.org/package/2006/metadata/core-properties"/>
    <ds:schemaRef ds:uri="http://purl.org/dc/elements/1.1/"/>
    <ds:schemaRef ds:uri="http://schemas.microsoft.com/office/infopath/2007/PartnerControl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2968</TotalTime>
  <Words>465</Words>
  <Application>Microsoft Office PowerPoint</Application>
  <PresentationFormat>A4 210 x 297 mm</PresentationFormat>
  <Paragraphs>26</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ＭＳ Ｐ明朝</vt:lpstr>
      <vt:lpstr>ヒラギノ角ゴ Pro W6</vt:lpstr>
      <vt:lpstr>Arial</vt:lpstr>
      <vt:lpstr>Calibri</vt:lpstr>
      <vt:lpstr>ホワイト</vt:lpstr>
      <vt:lpstr>PowerPoint プレゼンテーション</vt:lpstr>
    </vt:vector>
  </TitlesOfParts>
  <Company>大学生協東京事業連合</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福岡 和宏</dc:creator>
  <cp:lastModifiedBy>大矢 かおり</cp:lastModifiedBy>
  <cp:revision>342</cp:revision>
  <cp:lastPrinted>2017-12-20T10:20:52Z</cp:lastPrinted>
  <dcterms:created xsi:type="dcterms:W3CDTF">2014-05-01T03:32:24Z</dcterms:created>
  <dcterms:modified xsi:type="dcterms:W3CDTF">2024-05-12T05:56:38Z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0x01010027960639A4BC2D42B1B19A745E4335BA</vt:lpwstr>
  </property>
</Properties>
</file>